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81" r:id="rId4"/>
    <p:sldId id="261" r:id="rId5"/>
    <p:sldId id="262" r:id="rId6"/>
    <p:sldId id="282" r:id="rId7"/>
    <p:sldId id="263" r:id="rId8"/>
    <p:sldId id="264" r:id="rId9"/>
    <p:sldId id="265" r:id="rId10"/>
    <p:sldId id="268" r:id="rId11"/>
    <p:sldId id="269" r:id="rId12"/>
    <p:sldId id="275" r:id="rId13"/>
    <p:sldId id="283" r:id="rId14"/>
    <p:sldId id="272" r:id="rId15"/>
    <p:sldId id="284" r:id="rId16"/>
    <p:sldId id="285" r:id="rId17"/>
    <p:sldId id="278" r:id="rId18"/>
    <p:sldId id="286" r:id="rId19"/>
    <p:sldId id="28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64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F0A912-484B-44B5-8752-60A8DF75B973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704856" cy="496855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</a:t>
            </a:r>
            <a:b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3400" b="1" dirty="0" smtClean="0">
                <a:solidFill>
                  <a:srgbClr val="FF0000"/>
                </a:solidFill>
              </a:rPr>
              <a:t>РАБОЧЕЙ ПРОГРАММЫ ВОСПИТАНИЯ</a:t>
            </a:r>
            <a:r>
              <a:rPr lang="ru-RU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«ЦРР-ДС №50»</a:t>
            </a:r>
            <a:br>
              <a:rPr lang="ru-RU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 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развития ребенка Детский сад №50» 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367030, Республика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Дагестан, г. Махачкала,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пр.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Гамидова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59 "В"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тел.: +7(8722) 62-64-44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mkl-mdou50@yandex.ru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https://dag-tsrr-ds.tvoysadik.ru/</a:t>
            </a:r>
            <a:r>
              <a:rPr lang="ru-R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332656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Основные принципы Программы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86599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гуманизма.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Приоритет жизни и здоровья человека, прав и свобод личности, свободного развития личности; воспитание взаимоуважения, трудолюбия, гражданственности, патриотизма, ответственности, правовой культуры, бережного отношения к природе и окружающей среде, рационального природопользования;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Принцип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ценностного единства и совместности.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Единство ценностей и смыслов воспитания, разделяемых всеми участниками образовательных отношений, содействие, сотворчество и сопереживание, взаимопонимание и взаимное уважение;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Принцип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общего культурного образования.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Воспитание основывается на культуре и традициях России, включая культурные особенности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Принцип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следования нравственному примеру.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как метод воспитания позволяет расширить нравственный опыт ребенка, побудить его к открытому внутреннему диалогу, пробудить в нем нравственную рефлексию, обеспечить возможность выбора при построении собственной системы ценностных отношений, продемонстрировать ребенку реальную возможность следования идеалу в жизни;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Принцип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безопасной жизнедеятельности.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Защищенность важных интересов личности от внутренних и внешних угроз, воспитание через призму безопасности и безопасного поведения;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Принцип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совместной деятельности ребенка и взрослого.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Значимость совместной деятельности взрослого и ребенка на основе приобщения к культурным ценностям и их освоения;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Принцип </a:t>
            </a:r>
            <a:r>
              <a:rPr 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инклюзивности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образовательного процесса, при котором все дети, независимо от их физических, психических, интеллектуальных, культурно-этнических, языковых и иных особенностей, включены в общую систему образования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166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Основные принципы Программы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G-20150724-WA00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286124"/>
            <a:ext cx="3357554" cy="25181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1580" y="23485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Значимые для разработки и реализации Программы характеристики.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20361"/>
            <a:ext cx="813690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48920" marR="433705" indent="359410" algn="ctr"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Times New Roman,Bold"/>
                <a:cs typeface="Times New Roman" pitchFamily="18" charset="0"/>
              </a:rPr>
              <a:t>Современные факторы, оказывающие влияние на воспитание и личностное развитие ребенка</a:t>
            </a:r>
            <a:r>
              <a:rPr lang="ru-RU" b="1" dirty="0" smtClean="0">
                <a:latin typeface="Times New Roman" pitchFamily="18" charset="0"/>
                <a:ea typeface="Times New Roman,Bold"/>
                <a:cs typeface="Times New Roman" pitchFamily="18" charset="0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Ценным </a:t>
            </a:r>
            <a:r>
              <a:rPr lang="ru-RU" dirty="0">
                <a:latin typeface="Times New Roman"/>
                <a:ea typeface="Times New Roman"/>
              </a:rPr>
              <a:t>опытом </a:t>
            </a:r>
            <a:r>
              <a:rPr lang="ru-RU" dirty="0" smtClean="0">
                <a:latin typeface="Times New Roman"/>
                <a:ea typeface="Times New Roman"/>
              </a:rPr>
              <a:t>детства </a:t>
            </a:r>
            <a:r>
              <a:rPr lang="ru-RU" dirty="0">
                <a:latin typeface="Times New Roman"/>
                <a:ea typeface="Times New Roman"/>
              </a:rPr>
              <a:t>является социальное развитие. Психологическая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готовность</a:t>
            </a:r>
            <a:r>
              <a:rPr lang="ru-RU" spc="-4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малыша</a:t>
            </a:r>
            <a:r>
              <a:rPr lang="ru-RU" spc="-4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</a:t>
            </a:r>
            <a:r>
              <a:rPr lang="ru-RU" spc="-2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школе</a:t>
            </a:r>
            <a:r>
              <a:rPr lang="ru-RU" spc="-3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во</a:t>
            </a:r>
            <a:r>
              <a:rPr lang="ru-RU" spc="-3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многом</a:t>
            </a:r>
            <a:r>
              <a:rPr lang="ru-RU" spc="-3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зависит</a:t>
            </a:r>
            <a:r>
              <a:rPr lang="ru-RU" spc="-4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от</a:t>
            </a:r>
            <a:r>
              <a:rPr lang="ru-RU" spc="-3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того,</a:t>
            </a:r>
            <a:r>
              <a:rPr lang="ru-RU" spc="-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умеет</a:t>
            </a:r>
            <a:r>
              <a:rPr lang="ru-RU" spc="-3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ли</a:t>
            </a:r>
            <a:r>
              <a:rPr lang="ru-RU" spc="-2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он</a:t>
            </a:r>
            <a:r>
              <a:rPr lang="ru-RU" spc="-2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строить</a:t>
            </a:r>
            <a:r>
              <a:rPr lang="ru-RU" spc="-4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общение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</a:t>
            </a:r>
            <a:r>
              <a:rPr lang="ru-RU" spc="10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другими</a:t>
            </a:r>
            <a:r>
              <a:rPr lang="ru-RU" spc="1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детьми</a:t>
            </a:r>
            <a:r>
              <a:rPr lang="ru-RU" spc="1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10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взрослыми,</a:t>
            </a:r>
            <a:r>
              <a:rPr lang="ru-RU" spc="10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правильно</a:t>
            </a:r>
            <a:r>
              <a:rPr lang="ru-RU" spc="1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</a:t>
            </a:r>
            <a:r>
              <a:rPr lang="ru-RU" spc="1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ними</a:t>
            </a:r>
            <a:r>
              <a:rPr lang="ru-RU" spc="110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сотрудничать.</a:t>
            </a:r>
            <a:endParaRPr lang="ru-RU" spc="95" dirty="0" smtClean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Немаловажно</a:t>
            </a:r>
            <a:r>
              <a:rPr lang="ru-RU" spc="115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для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дошкольника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то,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как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быстро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он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приобретает</a:t>
            </a:r>
            <a:r>
              <a:rPr lang="ru-RU" spc="-6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знания,</a:t>
            </a:r>
            <a:r>
              <a:rPr lang="ru-RU" spc="-6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соответствующие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его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возрасту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248920" marR="433705" indent="3594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формирование </a:t>
            </a:r>
            <a:r>
              <a:rPr lang="ru-RU" dirty="0">
                <a:latin typeface="Times New Roman"/>
                <a:ea typeface="Times New Roman"/>
              </a:rPr>
              <a:t>полноценно развитой личности большое влияние оказывает общение с людьми. Именно поэтому формированию умения ребёнка находить контакт с другими людьми следует уделять достаточно </a:t>
            </a:r>
            <a:r>
              <a:rPr lang="ru-RU" dirty="0" smtClean="0">
                <a:latin typeface="Times New Roman"/>
                <a:ea typeface="Times New Roman"/>
              </a:rPr>
              <a:t>внимания.</a:t>
            </a:r>
          </a:p>
          <a:p>
            <a:pPr marL="248920" marR="433705" indent="359410"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развитие ребенка оказывают влияние различные факторы. </a:t>
            </a:r>
            <a:endParaRPr lang="ru-RU" dirty="0" smtClean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r>
              <a:rPr lang="ru-RU" b="1" kern="0" dirty="0" smtClean="0">
                <a:latin typeface="Times New Roman"/>
                <a:ea typeface="Times New Roman"/>
              </a:rPr>
              <a:t>- </a:t>
            </a:r>
            <a:r>
              <a:rPr lang="ru-RU" b="1" kern="0" dirty="0">
                <a:latin typeface="Times New Roman"/>
                <a:ea typeface="Times New Roman"/>
              </a:rPr>
              <a:t>Биологические</a:t>
            </a:r>
            <a:r>
              <a:rPr lang="ru-RU" b="1" kern="0" spc="-10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факторы</a:t>
            </a:r>
            <a:r>
              <a:rPr lang="ru-RU" b="1" kern="0" spc="-10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в</a:t>
            </a:r>
            <a:r>
              <a:rPr lang="ru-RU" b="1" kern="0" spc="-15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развитии</a:t>
            </a:r>
            <a:r>
              <a:rPr lang="ru-RU" b="1" kern="0" spc="-25" dirty="0">
                <a:latin typeface="Times New Roman"/>
                <a:ea typeface="Times New Roman"/>
              </a:rPr>
              <a:t> </a:t>
            </a:r>
            <a:r>
              <a:rPr lang="ru-RU" b="1" kern="0" dirty="0" smtClean="0">
                <a:latin typeface="Times New Roman"/>
                <a:ea typeface="Times New Roman"/>
              </a:rPr>
              <a:t>ребенка. </a:t>
            </a:r>
            <a:r>
              <a:rPr lang="ru-RU" dirty="0" smtClean="0">
                <a:latin typeface="Times New Roman"/>
                <a:ea typeface="Times New Roman"/>
              </a:rPr>
              <a:t>Родители</a:t>
            </a:r>
            <a:r>
              <a:rPr lang="ru-RU" spc="-340" dirty="0" smtClean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по </a:t>
            </a:r>
            <a:r>
              <a:rPr lang="ru-RU" dirty="0" smtClean="0">
                <a:latin typeface="Times New Roman"/>
                <a:ea typeface="Times New Roman"/>
              </a:rPr>
              <a:t>наследству передают </a:t>
            </a:r>
            <a:r>
              <a:rPr lang="ru-RU" dirty="0">
                <a:latin typeface="Times New Roman"/>
                <a:ea typeface="Times New Roman"/>
              </a:rPr>
              <a:t>своему ребенку некие особенности и качества личности.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Влияние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наследственности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настолько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велика,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что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она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способна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формировать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определенные способности в различных видах деятельности. Данная способность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формируется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</a:t>
            </a:r>
            <a:r>
              <a:rPr lang="ru-RU" spc="-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основе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природных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задатков.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Значимые для разработки и реализации Программы характеристики.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-369124"/>
            <a:ext cx="7920880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48920" marR="433705" indent="359410" algn="ctr">
              <a:spcAft>
                <a:spcPts val="0"/>
              </a:spcAft>
            </a:pPr>
            <a:endParaRPr lang="ru-RU" b="1" dirty="0" smtClean="0"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248920" marR="433705" indent="359410" algn="ctr">
              <a:spcAft>
                <a:spcPts val="0"/>
              </a:spcAft>
            </a:pPr>
            <a:endParaRPr lang="ru-RU" b="1" dirty="0"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248920" marR="433705" indent="359410" algn="ctr">
              <a:spcAft>
                <a:spcPts val="0"/>
              </a:spcAft>
            </a:pPr>
            <a:endParaRPr lang="ru-RU" b="1" dirty="0" smtClean="0"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248920" marR="433705" indent="359410" algn="ctr">
              <a:spcAft>
                <a:spcPts val="0"/>
              </a:spcAft>
            </a:pPr>
            <a:endParaRPr lang="ru-RU" b="1" dirty="0"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248920" marR="433705" indent="359410" algn="ctr">
              <a:spcAft>
                <a:spcPts val="0"/>
              </a:spcAft>
            </a:pPr>
            <a:endParaRPr lang="ru-RU" b="1" dirty="0" smtClean="0"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248920" marR="433705" indent="359410" algn="ctr">
              <a:spcAft>
                <a:spcPts val="0"/>
              </a:spcAft>
            </a:pPr>
            <a:endParaRPr lang="ru-RU" b="1" dirty="0"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248920" marR="433705" indent="359410" algn="ctr"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ea typeface="Times New Roman,Bold"/>
                <a:cs typeface="Times New Roman" pitchFamily="18" charset="0"/>
              </a:rPr>
              <a:t>Современные </a:t>
            </a:r>
            <a:r>
              <a:rPr lang="ru-RU" b="1" dirty="0">
                <a:latin typeface="Times New Roman" pitchFamily="18" charset="0"/>
                <a:ea typeface="Times New Roman,Bold"/>
                <a:cs typeface="Times New Roman" pitchFamily="18" charset="0"/>
              </a:rPr>
              <a:t>факторы, оказывающие влияние на воспитание и личностное развитие ребенка</a:t>
            </a:r>
            <a:r>
              <a:rPr lang="ru-RU" b="1" dirty="0" smtClean="0">
                <a:latin typeface="Times New Roman" pitchFamily="18" charset="0"/>
                <a:ea typeface="Times New Roman,Bold"/>
                <a:cs typeface="Times New Roman" pitchFamily="18" charset="0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</a:p>
          <a:p>
            <a:pPr marL="248920" marR="433705" indent="359410" algn="just">
              <a:spcAft>
                <a:spcPts val="0"/>
              </a:spcAft>
            </a:pPr>
            <a:endParaRPr lang="ru-RU" b="1" kern="0" dirty="0" smtClean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r>
              <a:rPr lang="ru-RU" b="1" kern="0" dirty="0" smtClean="0">
                <a:latin typeface="Times New Roman"/>
                <a:ea typeface="Times New Roman"/>
              </a:rPr>
              <a:t>Социальные</a:t>
            </a:r>
            <a:r>
              <a:rPr lang="ru-RU" b="1" kern="0" spc="-20" dirty="0" smtClean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факторы</a:t>
            </a:r>
            <a:r>
              <a:rPr lang="ru-RU" b="1" kern="0" spc="-20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в</a:t>
            </a:r>
            <a:r>
              <a:rPr lang="ru-RU" b="1" kern="0" spc="-20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развитии</a:t>
            </a:r>
            <a:r>
              <a:rPr lang="ru-RU" b="1" kern="0" spc="-25" dirty="0">
                <a:latin typeface="Times New Roman"/>
                <a:ea typeface="Times New Roman"/>
              </a:rPr>
              <a:t> </a:t>
            </a:r>
            <a:r>
              <a:rPr lang="ru-RU" b="1" kern="0" dirty="0" smtClean="0">
                <a:latin typeface="Times New Roman"/>
                <a:ea typeface="Times New Roman"/>
              </a:rPr>
              <a:t>ребенка:</a:t>
            </a:r>
            <a:endParaRPr lang="ru-RU" b="1" kern="0" dirty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r>
              <a:rPr lang="ru-RU" b="1" kern="0" dirty="0" smtClean="0">
                <a:latin typeface="Times New Roman"/>
                <a:ea typeface="Times New Roman"/>
              </a:rPr>
              <a:t>- </a:t>
            </a:r>
            <a:r>
              <a:rPr lang="ru-RU" dirty="0" err="1" smtClean="0">
                <a:latin typeface="Times New Roman"/>
                <a:ea typeface="Times New Roman"/>
              </a:rPr>
              <a:t>микрофакторы</a:t>
            </a:r>
            <a:r>
              <a:rPr lang="ru-RU" spc="30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(к</a:t>
            </a:r>
            <a:r>
              <a:rPr lang="ru-RU" spc="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ним</a:t>
            </a:r>
            <a:r>
              <a:rPr lang="ru-RU" spc="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относится</a:t>
            </a:r>
            <a:r>
              <a:rPr lang="ru-RU" spc="3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семья,</a:t>
            </a:r>
            <a:r>
              <a:rPr lang="ru-RU" spc="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школа,</a:t>
            </a:r>
            <a:r>
              <a:rPr lang="ru-RU" spc="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друзья,</a:t>
            </a:r>
            <a:r>
              <a:rPr lang="ru-RU" spc="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ближайшее</a:t>
            </a:r>
            <a:r>
              <a:rPr lang="ru-RU" spc="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социальное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окружение</a:t>
            </a:r>
            <a:r>
              <a:rPr lang="ru-RU" dirty="0" smtClean="0">
                <a:latin typeface="Times New Roman"/>
                <a:ea typeface="Times New Roman"/>
              </a:rPr>
              <a:t>);</a:t>
            </a:r>
          </a:p>
          <a:p>
            <a:pPr marL="248920" marR="433705" indent="3594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- </a:t>
            </a:r>
            <a:r>
              <a:rPr lang="ru-RU" dirty="0" err="1" smtClean="0">
                <a:latin typeface="Times New Roman"/>
                <a:ea typeface="Times New Roman"/>
              </a:rPr>
              <a:t>мезофакторы</a:t>
            </a:r>
            <a:r>
              <a:rPr lang="ru-RU" spc="290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(к</a:t>
            </a:r>
            <a:r>
              <a:rPr lang="ru-RU" spc="28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ним</a:t>
            </a:r>
            <a:r>
              <a:rPr lang="ru-RU" spc="27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относятся</a:t>
            </a:r>
            <a:r>
              <a:rPr lang="ru-RU" spc="28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условия,</a:t>
            </a:r>
            <a:r>
              <a:rPr lang="ru-RU" spc="28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</a:t>
            </a:r>
            <a:r>
              <a:rPr lang="ru-RU" spc="28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которых</a:t>
            </a:r>
            <a:r>
              <a:rPr lang="ru-RU" spc="29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растет</a:t>
            </a:r>
            <a:r>
              <a:rPr lang="ru-RU" spc="27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ребенок,</a:t>
            </a:r>
            <a:r>
              <a:rPr lang="ru-RU" spc="29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средства 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массовой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коммуникации,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региональные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условия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-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другие</a:t>
            </a:r>
            <a:r>
              <a:rPr lang="ru-RU" dirty="0" smtClean="0">
                <a:latin typeface="Times New Roman"/>
                <a:ea typeface="Times New Roman"/>
              </a:rPr>
              <a:t>);</a:t>
            </a:r>
          </a:p>
          <a:p>
            <a:pPr marL="248920" marR="433705" indent="3594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- </a:t>
            </a:r>
            <a:r>
              <a:rPr lang="ru-RU" dirty="0" err="1" smtClean="0">
                <a:latin typeface="Times New Roman"/>
                <a:ea typeface="Times New Roman"/>
              </a:rPr>
              <a:t>макрофакторы</a:t>
            </a:r>
            <a:r>
              <a:rPr lang="ru-RU" spc="115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(здесь</a:t>
            </a:r>
            <a:r>
              <a:rPr lang="ru-RU" spc="1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играют</a:t>
            </a:r>
            <a:r>
              <a:rPr lang="ru-RU" spc="9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роль</a:t>
            </a:r>
            <a:r>
              <a:rPr lang="ru-RU" spc="1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процессы</a:t>
            </a:r>
            <a:r>
              <a:rPr lang="ru-RU" spc="10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1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вещи</a:t>
            </a:r>
            <a:r>
              <a:rPr lang="ru-RU" spc="1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мирового</a:t>
            </a:r>
            <a:r>
              <a:rPr lang="ru-RU" spc="1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масштаба: 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экология,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политика,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демография,</a:t>
            </a:r>
            <a:r>
              <a:rPr lang="ru-RU" spc="-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экономика,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государство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-1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общество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</a:p>
          <a:p>
            <a:pPr marL="248920" marR="433705" indent="359410" algn="just">
              <a:spcAft>
                <a:spcPts val="0"/>
              </a:spcAft>
            </a:pPr>
            <a:endParaRPr lang="ru-RU" b="1" kern="0" dirty="0" smtClean="0">
              <a:latin typeface="Times New Roman"/>
              <a:ea typeface="Times New Roman"/>
            </a:endParaRPr>
          </a:p>
          <a:p>
            <a:pPr marL="248920" marR="428625" indent="359410" algn="just">
              <a:spcAft>
                <a:spcPts val="0"/>
              </a:spcAft>
            </a:pPr>
            <a:r>
              <a:rPr lang="ru-RU" b="1" kern="0" dirty="0" smtClean="0">
                <a:latin typeface="Times New Roman"/>
                <a:ea typeface="Times New Roman"/>
              </a:rPr>
              <a:t>Личностный</a:t>
            </a:r>
            <a:r>
              <a:rPr lang="ru-RU" b="1" kern="0" spc="-15" dirty="0" smtClean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фактор</a:t>
            </a:r>
            <a:r>
              <a:rPr lang="ru-RU" b="1" kern="0" spc="350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в</a:t>
            </a:r>
            <a:r>
              <a:rPr lang="ru-RU" b="1" kern="0" spc="-10" dirty="0">
                <a:latin typeface="Times New Roman"/>
                <a:ea typeface="Times New Roman"/>
              </a:rPr>
              <a:t> </a:t>
            </a:r>
            <a:r>
              <a:rPr lang="ru-RU" b="1" kern="0" dirty="0">
                <a:latin typeface="Times New Roman"/>
                <a:ea typeface="Times New Roman"/>
              </a:rPr>
              <a:t>развитии</a:t>
            </a:r>
            <a:r>
              <a:rPr lang="ru-RU" b="1" kern="0" spc="-10" dirty="0">
                <a:latin typeface="Times New Roman"/>
                <a:ea typeface="Times New Roman"/>
              </a:rPr>
              <a:t> </a:t>
            </a:r>
            <a:r>
              <a:rPr lang="ru-RU" b="1" kern="0" dirty="0" smtClean="0">
                <a:latin typeface="Times New Roman"/>
                <a:ea typeface="Times New Roman"/>
              </a:rPr>
              <a:t>ребёнка. </a:t>
            </a:r>
            <a:r>
              <a:rPr lang="ru-RU" dirty="0" smtClean="0">
                <a:latin typeface="Times New Roman"/>
                <a:ea typeface="Times New Roman"/>
              </a:rPr>
              <a:t>Личностью</a:t>
            </a:r>
            <a:r>
              <a:rPr lang="ru-RU" spc="-340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человек</a:t>
            </a:r>
            <a:r>
              <a:rPr lang="ru-RU" spc="-7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не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рождается,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а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становится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</a:t>
            </a:r>
            <a:r>
              <a:rPr lang="ru-RU" spc="-6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процессе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своей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жизни.</a:t>
            </a:r>
            <a:r>
              <a:rPr lang="ru-RU" spc="-7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Это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фактически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означает</a:t>
            </a:r>
            <a:r>
              <a:rPr lang="ru-RU" spc="-3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признание того, что личностные качества и свойства человека приобретаются не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генетическим</a:t>
            </a:r>
            <a:r>
              <a:rPr lang="ru-RU" spc="-7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путем,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а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вследствие</a:t>
            </a:r>
            <a:r>
              <a:rPr lang="ru-RU" spc="-7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научения,</a:t>
            </a:r>
            <a:r>
              <a:rPr lang="ru-RU" spc="-7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то</a:t>
            </a:r>
            <a:r>
              <a:rPr lang="ru-RU" spc="-6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есть</a:t>
            </a:r>
            <a:r>
              <a:rPr lang="ru-RU" spc="-6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они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формируются</a:t>
            </a:r>
            <a:r>
              <a:rPr lang="ru-RU" spc="-7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spc="-6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развиваются.</a:t>
            </a:r>
          </a:p>
          <a:p>
            <a:pPr marL="248920" marR="433705" indent="359410" algn="just">
              <a:spcAft>
                <a:spcPts val="0"/>
              </a:spcAft>
            </a:pPr>
            <a:endParaRPr lang="ru-RU" b="1" kern="0" dirty="0">
              <a:latin typeface="Times New Roman"/>
              <a:ea typeface="Times New Roman"/>
            </a:endParaRPr>
          </a:p>
          <a:p>
            <a:pPr marL="248920" marR="433705" indent="35941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7131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воспитательной работы в Программе воспитания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рабочей Программы воспитания реализуется в ходе освоения детьми дошкольного возраста всех образовательных областей, обозначенных в ФГОС ДО, одной из задач которого является объединение воспитания и обучения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общества: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воспитательной работы в Программе воспитания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 marR="430530" indent="359410" algn="just"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Реализация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цели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и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задач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данной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Программы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осуществляется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в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рамках</a:t>
            </a:r>
            <a:r>
              <a:rPr lang="ru-RU" sz="1600" b="1" spc="-33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нескольких направлений (модулей) воспитательной работы, определённых на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основе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базовых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ценностей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воспитания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в</a:t>
            </a:r>
            <a:r>
              <a:rPr lang="ru-RU" sz="1600" b="1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Times New Roman"/>
                <a:ea typeface="Times New Roman"/>
              </a:rPr>
              <a:t>России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,</a:t>
            </a:r>
            <a:r>
              <a:rPr lang="ru-RU" sz="1600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rgbClr val="333333"/>
                </a:solidFill>
                <a:latin typeface="Times New Roman"/>
                <a:ea typeface="Times New Roman"/>
              </a:rPr>
              <a:t>которые</a:t>
            </a:r>
            <a:r>
              <a:rPr lang="ru-RU" sz="1600" spc="5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не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заменяют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и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не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дополняют собой деятельность по пяти образовательным областям, а фокусируют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процесс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усвоения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ребенком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базовых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ценностей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в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целостном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образовательном</a:t>
            </a:r>
            <a:r>
              <a:rPr lang="ru-RU" sz="1600" spc="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процессе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</a:p>
          <a:p>
            <a:pPr marL="1143000" lvl="2" indent="-228600">
              <a:buClr>
                <a:srgbClr val="333333"/>
              </a:buClr>
              <a:buSzPts val="1400"/>
              <a:buFont typeface="Times New Roman"/>
              <a:buAutoNum type="arabicPeriod"/>
              <a:tabLst>
                <a:tab pos="928370" algn="l"/>
              </a:tabLst>
            </a:pPr>
            <a:r>
              <a:rPr lang="ru-RU" sz="1600" b="1" dirty="0" smtClean="0">
                <a:latin typeface="Times New Roman"/>
                <a:ea typeface="Times New Roman"/>
              </a:rPr>
              <a:t>Модуль</a:t>
            </a:r>
            <a:r>
              <a:rPr lang="ru-RU" sz="1600" b="1" spc="-15" dirty="0" smtClean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«Трудовое воспитание и ранняя профориентация»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1143000" lvl="2" indent="-228600">
              <a:spcAft>
                <a:spcPts val="0"/>
              </a:spcAft>
              <a:buClr>
                <a:srgbClr val="333333"/>
              </a:buClr>
              <a:buSzPts val="1400"/>
              <a:buFont typeface="Times New Roman"/>
              <a:buAutoNum type="arabicPeriod"/>
              <a:tabLst>
                <a:tab pos="928370" algn="l"/>
              </a:tabLst>
            </a:pPr>
            <a:r>
              <a:rPr lang="ru-RU" sz="1600" b="1" dirty="0" smtClean="0">
                <a:latin typeface="Times New Roman"/>
                <a:ea typeface="Times New Roman"/>
              </a:rPr>
              <a:t>Модуль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«Патриотическое</a:t>
            </a:r>
            <a:r>
              <a:rPr lang="ru-RU" sz="1600" b="1" spc="-30" dirty="0" smtClean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воспитание»</a:t>
            </a:r>
          </a:p>
          <a:p>
            <a:pPr marL="1143000" lvl="2" indent="-228600">
              <a:spcAft>
                <a:spcPts val="0"/>
              </a:spcAft>
              <a:buClr>
                <a:srgbClr val="333333"/>
              </a:buClr>
              <a:buSzPts val="1400"/>
              <a:buFont typeface="Times New Roman"/>
              <a:buAutoNum type="arabicPeriod"/>
              <a:tabLst>
                <a:tab pos="928370" algn="l"/>
              </a:tabLst>
            </a:pPr>
            <a:r>
              <a:rPr lang="ru-RU" sz="1600" b="1" dirty="0" smtClean="0">
                <a:latin typeface="Times New Roman"/>
                <a:ea typeface="Times New Roman"/>
              </a:rPr>
              <a:t>Модуль «Конкурсное движение»</a:t>
            </a:r>
          </a:p>
          <a:p>
            <a:pPr marL="1143000" lvl="2" indent="-228600">
              <a:spcAft>
                <a:spcPts val="0"/>
              </a:spcAft>
              <a:buClr>
                <a:srgbClr val="333333"/>
              </a:buClr>
              <a:buSzPts val="1400"/>
              <a:buFont typeface="Times New Roman"/>
              <a:buAutoNum type="arabicPeriod"/>
              <a:tabLst>
                <a:tab pos="928370" algn="l"/>
              </a:tabLst>
            </a:pPr>
            <a:r>
              <a:rPr lang="ru-RU" sz="1600" b="1" dirty="0" smtClean="0">
                <a:latin typeface="Times New Roman"/>
                <a:ea typeface="Times New Roman"/>
              </a:rPr>
              <a:t>Модуль «Волонтерское движение»</a:t>
            </a:r>
          </a:p>
          <a:p>
            <a:pPr marL="1143000" lvl="2" indent="-228600">
              <a:spcAft>
                <a:spcPts val="0"/>
              </a:spcAft>
              <a:buClr>
                <a:srgbClr val="333333"/>
              </a:buClr>
              <a:buSzPts val="1400"/>
              <a:buFont typeface="Times New Roman"/>
              <a:buAutoNum type="arabicPeriod"/>
              <a:tabLst>
                <a:tab pos="928370" algn="l"/>
              </a:tabLst>
            </a:pPr>
            <a:r>
              <a:rPr lang="ru-RU" sz="1600" b="1" dirty="0" smtClean="0">
                <a:latin typeface="Times New Roman"/>
                <a:ea typeface="Times New Roman"/>
              </a:rPr>
              <a:t>Модуль </a:t>
            </a:r>
            <a:r>
              <a:rPr lang="ru-RU" sz="1600" b="1" dirty="0" smtClean="0">
                <a:latin typeface="Times New Roman"/>
                <a:ea typeface="Times New Roman"/>
              </a:rPr>
              <a:t> «Основы здорового образа жизни»</a:t>
            </a:r>
          </a:p>
          <a:p>
            <a:pPr lvl="0" algn="ctr"/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ориентиры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4192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воспитательной работы в Программе воспитания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8280920" cy="4436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Патриотическое направление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воспитания :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Родина, природа.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Социальное направление воспитания: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человек, семья, дружба, сотрудничество.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Познавательное направление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воспитания: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знание</a:t>
            </a:r>
            <a:r>
              <a:rPr lang="ru-RU" sz="1600" b="1" i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12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Физическое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оздоровительное направление воспитания: </a:t>
            </a:r>
            <a:r>
              <a:rPr lang="ru-RU" sz="1600" b="1" i="1" dirty="0" smtClean="0">
                <a:latin typeface="Times New Roman"/>
                <a:ea typeface="Calibri"/>
                <a:cs typeface="Times New Roman"/>
              </a:rPr>
              <a:t>здоровье.</a:t>
            </a:r>
            <a:endParaRPr lang="ru-RU" sz="12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Трудовое направление воспитания: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труд.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Этико-эстетическое направление воспитания: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культура и красота.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Экологическое направление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воспитания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природа, жизнь.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Экономическое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направление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воспитания:  </a:t>
            </a:r>
            <a:r>
              <a:rPr lang="ru-RU" sz="1600" b="1" i="1" dirty="0">
                <a:latin typeface="Times New Roman"/>
                <a:ea typeface="Calibri"/>
                <a:cs typeface="Times New Roman"/>
              </a:rPr>
              <a:t>уважение к человеку труда, благосостояние; семейный бюджет; деньги-мера труда человека.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ctr"/>
            <a:endParaRPr lang="ru-RU" sz="1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7319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«Программы»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(портрет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 дошкольного возраста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7-ми годам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68952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Любящий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свою малую родину и имеющий представление о своей стране, испытывающий чувство привязанности к родному дому, семье, близким людям.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Различающий основные проявления добра и зла, принимающий и уважающий ценности семьи и общества; правдивый, искренний; способный к сочувствию и заботе, к нравственному поступку; проявляющий зачатки чувства долга: ответственность за свои действия и поведение; принимающий и уважающий различия между людьми; освоивший основы речевой культуры; дружелюбный и доброжелательный, умеющий слушать и слышать собеседника, способный взаимодействовать со взрослыми и сверстниками на основе общих интересов и дел.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Любознательный, наблюдательный, испытывающий потребность в самовыражении, в том числе творческом; проявляющий активность, самостоятельность, субъектную инициативу в познавательной, игровой, коммуникативной и продуктивных видах деятельности и в самообслуживании; обладающий первичной картиной мира на основе традиционных ценностей российского общества.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«Программы»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(портрет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 дошкольного возраста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7-ми годам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68952" cy="4386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Владеющий основными навыками личной и общественной гигиены, стремящийся соблюдать правила безопасного поведения в быту, социуме (в том числе в цифровой среде), природе.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Понимающий ценность труда в семье и в обществе на основе уважения к людям труда, результатам их деятельности; проявляющий трудолюбие 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субъектность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при выполнении поручений и в самостоятельной деятельности.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Способный воспринимать и чувствовать прекрасное в быту, природе, поступках, искусстве; стремящийся к отображению прекрасного в продуктивных видах деятельности; обладающий зачатками художественно-эстетического вкуса.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Стремящийся бережно относится к природе. Способный осознавать природу как необходимой и незаменимой среды обитания человека.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239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«Программы»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(портрет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 дошкольного возраста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7-ми годам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68952" cy="4638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Применяющий в игровой деятельности основные экономические понятия и категории, которым было уделено внимание в ходе реализации проектных мероприятий (деньги, цена, товар, семейный бюджет и пр.); осознающий и соизмеряющий свои потребности и возможности; имеющий представление о том, что зарплата – это оплата за количество и качество труда, пенсии за прошлый труд и т.д., понимающий, что расходы семьи не должны быть расточительными; осознающий, что сбережения семьи – это денежные средства, которые могут остаться, если разумно расходовать свои доходы, и могут быть использованы для отдыха семьей или приобретения необходимых вещей; понимающий, что сначала зарабатываем – затем расходуем; имеющий представления об элементарных правилах финансовой безопасности. Деньги бывают объектом чужого интереса; осознающий главные ценности – жизнь, отношения, радость и здоровье близких людей – за деньги не купишь; следующий социальным нормам и общепринятым правилам общества.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560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6876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1502853"/>
              </p:ext>
            </p:extLst>
          </p:nvPr>
        </p:nvGraphicFramePr>
        <p:xfrm>
          <a:off x="3707904" y="404664"/>
          <a:ext cx="5130165" cy="5328161"/>
        </p:xfrm>
        <a:graphic>
          <a:graphicData uri="http://schemas.openxmlformats.org/drawingml/2006/table">
            <a:tbl>
              <a:tblPr/>
              <a:tblGrid>
                <a:gridCol w="5130165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alibri"/>
                          <a:cs typeface="Times New Roman"/>
                        </a:rPr>
                        <a:t>ВВЕДЕНИЕ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ЦЕЛЕВОЙ РАЗДЕЛ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Пояснительная записка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06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Цели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задачи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69850" marR="229235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Методологические основы и принципы построения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59">
                <a:tc>
                  <a:txBody>
                    <a:bodyPr/>
                    <a:lstStyle/>
                    <a:p>
                      <a:pPr marL="69850" marR="204470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Значимые для разработки и реализации Программы воспитания 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характеристики: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Современные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факторы,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оказывающие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влияние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</a:p>
                    <a:p>
                      <a:pPr marL="6985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воспитание</a:t>
                      </a:r>
                      <a:r>
                        <a:rPr lang="ru-RU" sz="20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личностное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ребенка»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marL="69850" marR="797560" indent="35941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Психофизиологические</a:t>
                      </a:r>
                      <a:r>
                        <a:rPr lang="ru-RU" sz="20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дошкольного возраста»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marL="69850" marR="148590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«Особенности психологического развития ребенка в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условиях всеобщей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цифровизации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2636912"/>
            <a:ext cx="446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6876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2144648"/>
              </p:ext>
            </p:extLst>
          </p:nvPr>
        </p:nvGraphicFramePr>
        <p:xfrm>
          <a:off x="3707904" y="404664"/>
          <a:ext cx="5130165" cy="6189976"/>
        </p:xfrm>
        <a:graphic>
          <a:graphicData uri="http://schemas.openxmlformats.org/drawingml/2006/table">
            <a:tbl>
              <a:tblPr/>
              <a:tblGrid>
                <a:gridCol w="5130165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alibri"/>
                          <a:cs typeface="Times New Roman"/>
                        </a:rPr>
                        <a:t>ВВЕДЕНИЕ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ЦЕЛЕВОЙ РАЗДЕЛ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Пояснительная записка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06">
                <a:tc>
                  <a:txBody>
                    <a:bodyPr/>
                    <a:lstStyle/>
                    <a:p>
                      <a:pPr marL="69850" marR="217805" indent="359410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 и планируемые результаты</a:t>
                      </a:r>
                      <a:r>
                        <a:rPr lang="ru-RU" sz="1800" b="1" spc="-3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освоения</a:t>
                      </a:r>
                      <a:r>
                        <a:rPr lang="ru-RU" sz="1800" b="1" spc="-1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воспитания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69850" marR="480695" indent="35941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Целевые</a:t>
                      </a:r>
                      <a:r>
                        <a:rPr lang="ru-RU" sz="1800" spc="-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ориентиры</a:t>
                      </a:r>
                      <a:r>
                        <a:rPr lang="ru-RU" sz="18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воспитательной</a:t>
                      </a:r>
                      <a:r>
                        <a:rPr lang="ru-RU" sz="1800" spc="-1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r>
                        <a:rPr lang="ru-RU" sz="1800" spc="-3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800" spc="-3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младенческого и</a:t>
                      </a:r>
                      <a:r>
                        <a:rPr lang="ru-RU" sz="1800" spc="-2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раннего возраста</a:t>
                      </a:r>
                      <a:r>
                        <a:rPr lang="ru-RU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(до</a:t>
                      </a:r>
                      <a:r>
                        <a:rPr lang="ru-RU" sz="1800" spc="-1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лет)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59">
                <a:tc>
                  <a:txBody>
                    <a:bodyPr/>
                    <a:lstStyle/>
                    <a:p>
                      <a:pPr marL="69850" marR="469265" indent="35941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 воспитательной работы для </a:t>
                      </a:r>
                      <a:r>
                        <a:rPr lang="ru-RU" sz="1800" spc="-3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18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дошкольного</a:t>
                      </a:r>
                      <a:r>
                        <a:rPr lang="ru-RU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возраста (до</a:t>
                      </a:r>
                      <a:r>
                        <a:rPr lang="ru-RU" sz="18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8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marL="69850" marR="1337945" indent="359410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Часть, формируемая участниками</a:t>
                      </a:r>
                      <a:r>
                        <a:rPr lang="ru-RU" sz="1800" b="1" i="1" spc="-33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 отношений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marL="69850" marR="461645" indent="35941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Потенциал социокультурного пространства Республики Дагестан для экономического воспитания</a:t>
                      </a:r>
                      <a:r>
                        <a:rPr lang="ru-RU" sz="1800" spc="-34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18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дошкольного</a:t>
                      </a:r>
                      <a:r>
                        <a:rPr lang="ru-RU" sz="1800" spc="-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marL="69850" marR="30924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</a:t>
                      </a:r>
                      <a:r>
                        <a:rPr lang="ru-RU" sz="18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оценки</a:t>
                      </a:r>
                      <a:r>
                        <a:rPr lang="ru-RU" sz="18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результатов</a:t>
                      </a:r>
                      <a:r>
                        <a:rPr lang="ru-RU" sz="18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освоения</a:t>
                      </a:r>
                      <a:r>
                        <a:rPr lang="ru-RU" sz="18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воспитания</a:t>
                      </a:r>
                    </a:p>
                    <a:p>
                      <a:pPr marL="69850" marR="28257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(особенности</a:t>
                      </a:r>
                      <a:r>
                        <a:rPr lang="ru-RU" sz="18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r>
                        <a:rPr lang="ru-RU" sz="18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8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диагностики)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120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68760"/>
            <a:ext cx="3548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2628792"/>
              </p:ext>
            </p:extLst>
          </p:nvPr>
        </p:nvGraphicFramePr>
        <p:xfrm>
          <a:off x="3275856" y="620687"/>
          <a:ext cx="5616624" cy="5928321"/>
        </p:xfrm>
        <a:graphic>
          <a:graphicData uri="http://schemas.openxmlformats.org/drawingml/2006/table">
            <a:tbl>
              <a:tblPr/>
              <a:tblGrid>
                <a:gridCol w="5616624"/>
              </a:tblGrid>
              <a:tr h="303610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СОДЕРЖАТЕЛЬНЫЙ РАЗДЕЛ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23">
                <a:tc>
                  <a:txBody>
                    <a:bodyPr/>
                    <a:lstStyle/>
                    <a:p>
                      <a:pPr marL="69850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r>
                        <a:rPr lang="ru-RU" sz="2000" spc="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воспитательной работы в Программе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воспитания </a:t>
                      </a:r>
                    </a:p>
                    <a:p>
                      <a:pPr marL="69850" marR="347345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20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направлений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23">
                <a:tc>
                  <a:txBody>
                    <a:bodyPr/>
                    <a:lstStyle/>
                    <a:p>
                      <a:pPr marL="69850" marR="732790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Возможные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формы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01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r>
                        <a:rPr lang="ru-RU" sz="20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7">
                <a:tc>
                  <a:txBody>
                    <a:bodyPr/>
                    <a:lstStyle/>
                    <a:p>
                      <a:pPr marL="69850" marR="1337945" indent="359410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Часть, </a:t>
                      </a:r>
                      <a:r>
                        <a:rPr lang="ru-RU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формируемая</a:t>
                      </a:r>
                      <a:r>
                        <a:rPr lang="ru-RU" sz="2000" b="1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участниками</a:t>
                      </a:r>
                      <a:r>
                        <a:rPr lang="ru-RU" sz="2000" b="1" i="1" spc="-33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2000" b="1" i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87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воспитательного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МБДОУ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«ЦРР-ДС №50»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80">
                <a:tc>
                  <a:txBody>
                    <a:bodyPr/>
                    <a:lstStyle/>
                    <a:p>
                      <a:pPr marL="69850" marR="600075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r>
                        <a:rPr lang="ru-RU" sz="2000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взаимодействия</a:t>
                      </a:r>
                      <a:r>
                        <a:rPr lang="ru-RU" sz="2000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педагогического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коллектива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семьями воспитанников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процессе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ru-RU" sz="20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412776"/>
            <a:ext cx="3309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4707050"/>
              </p:ext>
            </p:extLst>
          </p:nvPr>
        </p:nvGraphicFramePr>
        <p:xfrm>
          <a:off x="3347865" y="404662"/>
          <a:ext cx="5400599" cy="5472609"/>
        </p:xfrm>
        <a:graphic>
          <a:graphicData uri="http://schemas.openxmlformats.org/drawingml/2006/table">
            <a:tbl>
              <a:tblPr/>
              <a:tblGrid>
                <a:gridCol w="5400599"/>
              </a:tblGrid>
              <a:tr h="51304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ОРГАНИЗАЦИОННЫЙ РАЗДЕЛ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0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Общие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условиям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0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Психолого-педагогическое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воспитательного</a:t>
                      </a:r>
                      <a:r>
                        <a:rPr lang="ru-RU" sz="2000" spc="-3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0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Кадровое</a:t>
                      </a:r>
                      <a:r>
                        <a:rPr lang="ru-RU" sz="20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воспитательного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0">
                <a:tc>
                  <a:txBody>
                    <a:bodyPr/>
                    <a:lstStyle/>
                    <a:p>
                      <a:pPr marL="69850" marR="196850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Нормативно-методическое обеспечение реализации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010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Информационное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515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</a:p>
                    <a:p>
                      <a:pPr marL="6985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52536" y="1484784"/>
            <a:ext cx="3309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6002080"/>
              </p:ext>
            </p:extLst>
          </p:nvPr>
        </p:nvGraphicFramePr>
        <p:xfrm>
          <a:off x="2771801" y="404661"/>
          <a:ext cx="6066270" cy="6001384"/>
        </p:xfrm>
        <a:graphic>
          <a:graphicData uri="http://schemas.openxmlformats.org/drawingml/2006/table">
            <a:tbl>
              <a:tblPr/>
              <a:tblGrid>
                <a:gridCol w="6066270"/>
              </a:tblGrid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ОРГАНИЗАЦИОННЫЙ РАЗДЕЛ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9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Часть,</a:t>
                      </a:r>
                      <a:r>
                        <a:rPr lang="ru-RU" sz="2000" b="1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формируемая</a:t>
                      </a:r>
                      <a:r>
                        <a:rPr lang="ru-RU" sz="2000" b="1" i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участниками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2000" b="1" i="1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отношений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4">
                <a:tc>
                  <a:txBody>
                    <a:bodyPr/>
                    <a:lstStyle/>
                    <a:p>
                      <a:pPr marL="69850" marR="869315" indent="35941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r>
                        <a:rPr lang="ru-RU" sz="2000" spc="-6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r>
                        <a:rPr lang="ru-RU" sz="2000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воспитывающей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окружающей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среды.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Symbol"/>
                        <a:buChar char="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Предметно-пространственная</a:t>
                      </a:r>
                      <a:r>
                        <a:rPr lang="ru-RU" sz="2000" spc="-3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среда.</a:t>
                      </a:r>
                    </a:p>
                    <a:p>
                      <a:pPr marL="342900" marR="760730" lvl="0" indent="-342900">
                        <a:spcAft>
                          <a:spcPts val="0"/>
                        </a:spcAft>
                        <a:buSzPts val="1400"/>
                        <a:buFont typeface="Symbol"/>
                        <a:buChar char="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Профессиональное сообщество «взрослый-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взрослый.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Symbol"/>
                        <a:buChar char="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Сообщество</a:t>
                      </a:r>
                      <a:r>
                        <a:rPr lang="ru-RU" sz="2000" spc="-4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«взрослый-ребёнок».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Symbol"/>
                        <a:buChar char="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Сообщество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«ребёнок-ребёнок».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Symbol"/>
                        <a:buChar char="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Уклад</a:t>
                      </a:r>
                      <a:r>
                        <a:rPr lang="ru-RU" sz="2000" spc="34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жизни в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МБДОУ.</a:t>
                      </a:r>
                    </a:p>
                    <a:p>
                      <a:pPr marL="342900" marR="245745" lvl="0" indent="-342900">
                        <a:spcAft>
                          <a:spcPts val="0"/>
                        </a:spcAft>
                        <a:buSzPts val="1400"/>
                        <a:buFont typeface="Symbol"/>
                        <a:buChar char="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Культура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поведения</a:t>
                      </a:r>
                      <a:r>
                        <a:rPr lang="ru-RU" sz="2000" spc="-2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воспитателя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в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общностях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как</a:t>
                      </a:r>
                      <a:r>
                        <a:rPr lang="ru-RU" sz="2000" spc="-33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значимая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Symbol"/>
                          <a:cs typeface="Symbol"/>
                        </a:rPr>
                        <a:t>составляющая уклада.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Условия,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обеспечивающие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достижение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планируемых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результатов</a:t>
                      </a:r>
                      <a:r>
                        <a:rPr lang="ru-RU" sz="2000" spc="-2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работе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особыми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категориями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Календарный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2000" spc="-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воспитательной</a:t>
                      </a:r>
                      <a:r>
                        <a:rPr lang="ru-RU" sz="20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marL="4292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</a:t>
                      </a:r>
                      <a:r>
                        <a:rPr lang="ru-RU" sz="2000" spc="-3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r>
                        <a:rPr lang="ru-RU" sz="2000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самоанализа</a:t>
                      </a:r>
                      <a:r>
                        <a:rPr lang="ru-RU" sz="2000" spc="-25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воспитательной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835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Рабочая программа воспитания МБДОУ «ЦРР-ДС №50» (далее Программа) разработана учреждением самостоятельно 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соответствии с нормативными правовыми документами, регламентирующими вопросы воспитания детей в РФ: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412776"/>
            <a:ext cx="8136904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600" dirty="0" smtClean="0"/>
              <a:t>- Указом </a:t>
            </a:r>
            <a:r>
              <a:rPr lang="ru-RU" sz="1600" dirty="0"/>
              <a:t>Президента Российской Федерации В.В. Путина от 07.05.2018 г. № 204 «О национальных целях и стратегических задачах развития Российской Федерации на период до 2024 года»;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Распоряжением </a:t>
            </a:r>
            <a:r>
              <a:rPr lang="ru-RU" sz="1600" dirty="0"/>
              <a:t>Правительства РФ от 29.05.2015 г. № 996-р «Об утверждении Стратегии развития воспитания в Российской Федерации на период до 2025 года»;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Федеральным законом </a:t>
            </a:r>
            <a:r>
              <a:rPr lang="ru-RU" sz="1600" dirty="0"/>
              <a:t>от 29.12.2012 г. № 273-ФЗ «Об образовании в Российской Федерации»;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Федеральным законом </a:t>
            </a:r>
            <a:r>
              <a:rPr lang="ru-RU" sz="1600" dirty="0"/>
              <a:t>от 31.07.2020 г. № 304-ФЗ «О внесении изменений в Федеральный закон «Об образовании в Российской Федерации» по вопросам воспитания детей;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Приказом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17.10.2013 г. № 1155 «Об утверждении федерального государственного образовательного стандарта дошкольного образования»;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     </a:t>
            </a:r>
          </a:p>
          <a:p>
            <a:pPr algn="just">
              <a:lnSpc>
                <a:spcPct val="80000"/>
              </a:lnSpc>
            </a:pPr>
            <a:r>
              <a:rPr lang="ru-RU" sz="1600" dirty="0"/>
              <a:t> </a:t>
            </a:r>
            <a:r>
              <a:rPr lang="ru-RU" sz="1600" dirty="0" smtClean="0"/>
              <a:t>   с учетом: 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Примерной </a:t>
            </a:r>
            <a:r>
              <a:rPr lang="ru-RU" sz="1600" dirty="0"/>
              <a:t>рабочей программы воспитания для образовательных организаций, реализующих образовательные программы дошкольного образования (одобрена решением федерального учебно-методического объединения по общему образованию, протокол от 01.07.2021 г. № 2/21), 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Комплексной </a:t>
            </a:r>
            <a:r>
              <a:rPr lang="ru-RU" sz="1600" dirty="0"/>
              <a:t>образовательной программы дошкольного образования «От рождения до школы» под редакцией </a:t>
            </a:r>
            <a:r>
              <a:rPr lang="ru-RU" sz="1600" dirty="0" err="1"/>
              <a:t>Вераксы</a:t>
            </a:r>
            <a:r>
              <a:rPr lang="ru-RU" sz="1600" dirty="0"/>
              <a:t> Н.Е., Комаровой Т.С., Васильевой </a:t>
            </a:r>
            <a:r>
              <a:rPr lang="ru-RU" sz="1600" dirty="0" smtClean="0"/>
              <a:t>М.А.;</a:t>
            </a:r>
          </a:p>
          <a:p>
            <a:pPr algn="just">
              <a:lnSpc>
                <a:spcPct val="80000"/>
              </a:lnSpc>
            </a:pPr>
            <a:r>
              <a:rPr lang="ru-RU" sz="1600" dirty="0" smtClean="0"/>
              <a:t>- Региональной </a:t>
            </a:r>
            <a:r>
              <a:rPr lang="ru-RU" sz="1600" dirty="0"/>
              <a:t>образовательной программы дошкольного образования Республики Дагестан под редакцией </a:t>
            </a:r>
            <a:r>
              <a:rPr lang="ru-RU" sz="1600" dirty="0" err="1"/>
              <a:t>Шурпаевой</a:t>
            </a:r>
            <a:r>
              <a:rPr lang="ru-RU" sz="1600" dirty="0"/>
              <a:t> М.И., Гришиной А.В., </a:t>
            </a:r>
            <a:r>
              <a:rPr lang="ru-RU" sz="1600" dirty="0" err="1"/>
              <a:t>Рамазановой</a:t>
            </a:r>
            <a:r>
              <a:rPr lang="ru-RU" sz="1600" dirty="0"/>
              <a:t> Э.А.).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реализации «Программы»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личностное развитие дошкольников и создание условий для их позитивной социализации на основе базовых ценностей российского общества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ценностного отношения к окружающему миру, другим людям, себе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овладение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первичными представлениями о базовых ценностях, а также выработанных обществом нормах и правилах поведения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приобретение первичного опыта деятельности и поведения в соответствии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 базовыми национальными ценностями, нормами и правилами, принятыми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обществе.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429000"/>
            <a:ext cx="7884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воспитания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сформированы для разных возрастных периодов на основе планируемых результатов достижения цели воспитания и реализуются в единстве с обучающими и развивающими задачами, определенными в основной образовательной программе МБДОУ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«ЦРР-ДС №50».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воспитания соответствуют основным направлениям воспитательной работы: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патриотическому, социальному, познавательному, физическому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оздоровительному, трудовому, этико-эстетическому.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Отличительные особенности Программы МБДОУ «ЦРР-ДС №50»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20891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Направленность на развитие личности ребенка. </a:t>
            </a:r>
            <a:endParaRPr lang="ru-RU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Программы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гражданина и патриота, раскрыть способности и таланты детей, подготовить их к жизни в высокотехнологичном, конкурентном обществе с учетом особенностей социокультурной среды, в которой воспитывается ребенок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395</TotalTime>
  <Words>1920</Words>
  <Application>Microsoft Office PowerPoint</Application>
  <PresentationFormat>Экран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ТКМ</cp:lastModifiedBy>
  <cp:revision>40</cp:revision>
  <dcterms:created xsi:type="dcterms:W3CDTF">2017-04-07T12:53:30Z</dcterms:created>
  <dcterms:modified xsi:type="dcterms:W3CDTF">2021-11-07T10:35:41Z</dcterms:modified>
</cp:coreProperties>
</file>